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8" r:id="rId2"/>
    <p:sldId id="261" r:id="rId3"/>
    <p:sldId id="337" r:id="rId4"/>
    <p:sldId id="402" r:id="rId5"/>
    <p:sldId id="412" r:id="rId6"/>
    <p:sldId id="426" r:id="rId7"/>
    <p:sldId id="363" r:id="rId8"/>
    <p:sldId id="350" r:id="rId9"/>
    <p:sldId id="386" r:id="rId10"/>
    <p:sldId id="417" r:id="rId11"/>
    <p:sldId id="420" r:id="rId12"/>
    <p:sldId id="427" r:id="rId13"/>
    <p:sldId id="401" r:id="rId14"/>
    <p:sldId id="428" r:id="rId15"/>
    <p:sldId id="429" r:id="rId16"/>
    <p:sldId id="430" r:id="rId17"/>
    <p:sldId id="431" r:id="rId18"/>
    <p:sldId id="434" r:id="rId19"/>
    <p:sldId id="435" r:id="rId20"/>
    <p:sldId id="437" r:id="rId21"/>
    <p:sldId id="436" r:id="rId22"/>
    <p:sldId id="438" r:id="rId23"/>
    <p:sldId id="384" r:id="rId24"/>
    <p:sldId id="416" r:id="rId25"/>
    <p:sldId id="439" r:id="rId26"/>
    <p:sldId id="440" r:id="rId27"/>
    <p:sldId id="406" r:id="rId28"/>
    <p:sldId id="411" r:id="rId29"/>
    <p:sldId id="441" r:id="rId30"/>
    <p:sldId id="405" r:id="rId31"/>
    <p:sldId id="425" r:id="rId32"/>
    <p:sldId id="415" r:id="rId33"/>
    <p:sldId id="404" r:id="rId34"/>
    <p:sldId id="403" r:id="rId35"/>
    <p:sldId id="407" r:id="rId36"/>
    <p:sldId id="410" r:id="rId37"/>
    <p:sldId id="445" r:id="rId38"/>
    <p:sldId id="443" r:id="rId39"/>
    <p:sldId id="418" r:id="rId40"/>
    <p:sldId id="433" r:id="rId41"/>
    <p:sldId id="446" r:id="rId42"/>
    <p:sldId id="432" r:id="rId43"/>
    <p:sldId id="409" r:id="rId44"/>
    <p:sldId id="338" r:id="rId45"/>
    <p:sldId id="336" r:id="rId46"/>
    <p:sldId id="327" r:id="rId47"/>
    <p:sldId id="342" r:id="rId48"/>
    <p:sldId id="330" r:id="rId49"/>
    <p:sldId id="419" r:id="rId50"/>
    <p:sldId id="400" r:id="rId51"/>
    <p:sldId id="266" r:id="rId52"/>
    <p:sldId id="293" r:id="rId53"/>
    <p:sldId id="442" r:id="rId5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942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8"/>
    <p:restoredTop sz="91492"/>
  </p:normalViewPr>
  <p:slideViewPr>
    <p:cSldViewPr snapToGrid="0">
      <p:cViewPr>
        <p:scale>
          <a:sx n="86" d="100"/>
          <a:sy n="86" d="100"/>
        </p:scale>
        <p:origin x="464" y="792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9/17/25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056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46.png"/><Relationship Id="rId4" Type="http://schemas.openxmlformats.org/officeDocument/2006/relationships/image" Target="../media/image16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9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LPC Caen </a:t>
            </a: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17-19,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E8C38-3FA4-97DB-F825-7AD745ED35DA}"/>
              </a:ext>
            </a:extLst>
          </p:cNvPr>
          <p:cNvSpPr txBox="1"/>
          <p:nvPr/>
        </p:nvSpPr>
        <p:spPr>
          <a:xfrm>
            <a:off x="6617708" y="5454839"/>
            <a:ext cx="552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Cosmic Ray physics with high-energy atmospheric muons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(CNN)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8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  <p:pic>
        <p:nvPicPr>
          <p:cNvPr id="7" name="Picture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43372F1-5634-8E68-9128-85B1183A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6"/>
            <a:ext cx="6096003" cy="4460659"/>
          </a:xfrm>
          <a:prstGeom prst="rect">
            <a:avLst/>
          </a:prstGeom>
        </p:spPr>
      </p:pic>
      <p:pic>
        <p:nvPicPr>
          <p:cNvPr id="13" name="Picture 1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F49CD8BC-5AD6-955B-AB3D-FB08B703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73435"/>
            <a:ext cx="6096002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8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6335-41DA-8D43-131A-22AAD38F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08C3-D058-2A50-1DCD-E4FD191BE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75C76-5384-3874-72DE-9AE83A87D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7531-EE01-71C9-C922-B6A5E565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D0DF6-661C-614D-025D-6BF1D2A2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E6C70449-052C-5BC5-8F82-F56C2BC8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0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3ECDF1-F3DC-27DD-179B-A84DA5E4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1107440"/>
            <a:ext cx="5727752" cy="4191197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7D8E54-7E38-69A3-D8AF-94F3314B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2" y="1107440"/>
            <a:ext cx="5727752" cy="4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F18AED5-D1BE-DF3F-0D86-E9EB15D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907"/>
            <a:ext cx="5833260" cy="4268401"/>
          </a:xfrm>
          <a:prstGeom prst="rect">
            <a:avLst/>
          </a:prstGeom>
        </p:spPr>
      </p:pic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6B16976-97B4-D71B-8501-38F82DC2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4" y="1019906"/>
            <a:ext cx="5833261" cy="4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  <p:pic>
        <p:nvPicPr>
          <p:cNvPr id="12" name="Picture 1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70DEDDF-29AA-DE22-4798-3C8D89D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41"/>
            <a:ext cx="5827250" cy="4348390"/>
          </a:xfrm>
          <a:prstGeom prst="rect">
            <a:avLst/>
          </a:prstGeom>
        </p:spPr>
      </p:pic>
      <p:pic>
        <p:nvPicPr>
          <p:cNvPr id="14" name="Picture 13" descr="A graph of a variety of data&#10;&#10;AI-generated content may be incorrect.">
            <a:extLst>
              <a:ext uri="{FF2B5EF4-FFF2-40B4-BE49-F238E27FC236}">
                <a16:creationId xmlns:a16="http://schemas.microsoft.com/office/drawing/2014/main" id="{B4D77008-473D-ADB2-2F3C-07154CC3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1" y="1077797"/>
            <a:ext cx="5983086" cy="43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06A8-BF0F-CDEE-CF70-1875E568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9667-E872-2D78-A615-025D56CE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8300-43AC-8424-7687-DB913260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41F69-F2F3-7150-7AC1-BA634A5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3E0F5E2-A10D-FDB1-3737-9938D1DE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E97FF-A121-CBB2-36E9-0E8E969AD6DF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200ED68D-A4AB-DBCF-EBC7-C916E58B9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233DB6E9-76BB-527F-32DC-AB879DA84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E91A8DB4-205F-06A3-FA53-B0F919A53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2E6301CC-3939-50FB-1A0B-672A09EDB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639DF40-4D5D-2686-1851-CC9C0271A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A24739A6-D75E-F169-FE4E-FC4000EC5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46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8FFB12-6D9B-CE37-A93C-23A3FDEB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3" y="1406294"/>
            <a:ext cx="5855877" cy="4236588"/>
          </a:xfrm>
          <a:prstGeom prst="rect">
            <a:avLst/>
          </a:prstGeom>
        </p:spPr>
      </p:pic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23530C-146E-6503-41CB-3AF9D2468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7861"/>
            <a:ext cx="5855877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9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686B-6C7C-17F8-E3CD-7FE902A8F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78B9-8452-7E18-65B8-6D0C4EA1E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E829-8EB3-CEE8-3A6B-35D08119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8A3F7-D26E-F486-1D53-EB44296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46103452-FBBD-B777-29A1-ADD62D3C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Rate to Flux </a:t>
            </a:r>
            <a:r>
              <a:rPr lang="en-US" dirty="0">
                <a:sym typeface="Wingdings" pitchFamily="2" charset="2"/>
              </a:rPr>
              <a:t> Effective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A9396EF5-7D04-DA57-6607-C6F5EAF8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70" y="4704656"/>
            <a:ext cx="2231489" cy="92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2D1FE-881C-4832-9E29-C00AF853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170" y="3611492"/>
            <a:ext cx="4091214" cy="438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0B178-410A-46CA-4474-F2821DDDF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869" y="1981250"/>
            <a:ext cx="3923062" cy="975787"/>
          </a:xfrm>
          <a:prstGeom prst="rect">
            <a:avLst/>
          </a:prstGeom>
        </p:spPr>
      </p:pic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384" y="1505352"/>
            <a:ext cx="6509616" cy="36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2336D91-918D-78C9-7678-07008D68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0" y="1989497"/>
            <a:ext cx="5916940" cy="4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390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2" name="Content Placeholder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CF05638-8376-AC1E-C989-E711C9EB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741" y="674148"/>
            <a:ext cx="8009749" cy="5861016"/>
          </a:xfr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99C5B863-0AFE-533F-D06D-865F320A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759" y="994135"/>
            <a:ext cx="7237774" cy="529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31AC-68EF-4421-6770-47CAB74D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Finalize analysis</a:t>
            </a:r>
          </a:p>
          <a:p>
            <a:pPr lvl="1"/>
            <a:r>
              <a:rPr lang="en-US" dirty="0"/>
              <a:t>Proper systematic uncertainty</a:t>
            </a:r>
            <a:br>
              <a:rPr lang="en-US" dirty="0"/>
            </a:br>
            <a:r>
              <a:rPr lang="en-US" dirty="0"/>
              <a:t>estimation</a:t>
            </a:r>
          </a:p>
          <a:p>
            <a:r>
              <a:rPr lang="en-US" dirty="0"/>
              <a:t>Unfold 12 years of data</a:t>
            </a:r>
          </a:p>
          <a:p>
            <a:r>
              <a:rPr lang="en-US" dirty="0"/>
              <a:t>Extend energy range to &gt;10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Characterize the atmospheric muon </a:t>
            </a:r>
            <a:br>
              <a:rPr lang="en-US" dirty="0"/>
            </a:br>
            <a:r>
              <a:rPr lang="en-US" dirty="0"/>
              <a:t>flux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Determine prompt component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8970740" y="3989680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7360242" y="6002471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676767" y="4359012"/>
            <a:ext cx="885725" cy="637591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089865" y="5453743"/>
            <a:ext cx="1676587" cy="54872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009910" y="1805062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C77BD-EEEA-9F7B-3ABE-8B7F0E0EFF8A}"/>
              </a:ext>
            </a:extLst>
          </p:cNvPr>
          <p:cNvSpPr txBox="1"/>
          <p:nvPr/>
        </p:nvSpPr>
        <p:spPr>
          <a:xfrm>
            <a:off x="6628029" y="6546295"/>
            <a:ext cx="3191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*no systematic uncertainties from effective area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Utilizing stopping muons</a:t>
            </a:r>
          </a:p>
          <a:p>
            <a:r>
              <a:rPr lang="en-US" dirty="0"/>
              <a:t>by Lucas Witthaus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E571-DBB4-44CC-3BD4-4441510BA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8D435-E15C-73B6-33D1-C17D4D959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B637A-DEDD-2D4B-152D-BACC0CF4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D3547-16AE-436E-8914-59D24384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B1EC226-3016-C600-106B-643A7011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0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E78D-8E0F-39A3-4CDE-942D5E9B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CC36-51F8-BD67-7AD5-F2D4C1C3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FE9422D-60B1-33ED-43BF-F31D98A2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EC66-3CF7-A721-80A1-C15BF7C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A5C36-0523-431A-26DD-2BF90C3D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9776C7D8-EF7F-1BB7-DB03-19DBABD3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DE423-AEA5-8ED0-BC83-34A47F4EDA94}"/>
              </a:ext>
            </a:extLst>
          </p:cNvPr>
          <p:cNvSpPr txBox="1"/>
          <p:nvPr/>
        </p:nvSpPr>
        <p:spPr>
          <a:xfrm>
            <a:off x="646771" y="2486722"/>
            <a:ext cx="26700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92D8A-A84E-3F5B-F7F8-5506A0EBC800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3908977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to the flux at ~2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Finalize both analyses </a:t>
            </a:r>
            <a:r>
              <a:rPr lang="en-US" dirty="0">
                <a:sym typeface="Wingdings" pitchFamily="2" charset="2"/>
              </a:rPr>
              <a:t> unfold with more data</a:t>
            </a:r>
          </a:p>
          <a:p>
            <a:pPr lvl="1"/>
            <a:r>
              <a:rPr lang="en-US" dirty="0">
                <a:sym typeface="Wingdings" pitchFamily="2" charset="2"/>
              </a:rPr>
              <a:t>Extend energy range up to ~10 </a:t>
            </a:r>
            <a:r>
              <a:rPr lang="en-US" dirty="0" err="1">
                <a:sym typeface="Wingdings" pitchFamily="2" charset="2"/>
              </a:rPr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C317-75A9-236C-1B7D-1153770C2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516D0-2185-7577-D36F-CB7FCA34F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FF50-69F4-D875-C8BE-4C0CB864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F128-579B-2AAA-A337-9AD396F9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C32DF71C-D705-7CE2-75EF-BED0ED2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74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CD85-ED32-2542-8E8D-74326D0A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Energy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6C12-08A8-6202-F2F3-415725D5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1A81-AD92-92AB-4166-94329E2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CF900-C2CD-F70A-8D6C-DECAD57D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32194"/>
            <a:ext cx="6096000" cy="446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B2BE7-BC1D-673D-C5D4-3C98F0D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574"/>
            <a:ext cx="6096000" cy="446065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615DF78-6A82-8113-4DFB-0EACB4B6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FADE0-070A-CCA9-D504-F27031E70BDD}"/>
              </a:ext>
            </a:extLst>
          </p:cNvPr>
          <p:cNvSpPr txBox="1"/>
          <p:nvPr/>
        </p:nvSpPr>
        <p:spPr>
          <a:xfrm>
            <a:off x="2211104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D02F-1DB3-7019-B691-BF46A345AA8D}"/>
              </a:ext>
            </a:extLst>
          </p:cNvPr>
          <p:cNvSpPr txBox="1"/>
          <p:nvPr/>
        </p:nvSpPr>
        <p:spPr>
          <a:xfrm>
            <a:off x="8307105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EE3F1-ED95-816E-8AA0-961596E8B71E}"/>
              </a:ext>
            </a:extLst>
          </p:cNvPr>
          <p:cNvSpPr txBox="1"/>
          <p:nvPr/>
        </p:nvSpPr>
        <p:spPr>
          <a:xfrm rot="16200000">
            <a:off x="3651947" y="3295983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9820E-62A2-D0F0-7B94-9D64B7DFA6F3}"/>
              </a:ext>
            </a:extLst>
          </p:cNvPr>
          <p:cNvSpPr txBox="1"/>
          <p:nvPr/>
        </p:nvSpPr>
        <p:spPr>
          <a:xfrm rot="16200000">
            <a:off x="9738773" y="3275111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</p:spTree>
    <p:extLst>
      <p:ext uri="{BB962C8B-B14F-4D97-AF65-F5344CB8AC3E}">
        <p14:creationId xmlns:p14="http://schemas.microsoft.com/office/powerpoint/2010/main" val="4027987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5352-48A4-6A99-A68C-9BADB3EA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90CB4-A664-D045-D0C3-3804FB12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59" y="5573468"/>
            <a:ext cx="7908084" cy="9068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AB28-9514-611F-29EA-AD949A34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3739-178D-1287-F1D7-9BA02D1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EB0AC5A4-8DE8-2166-9E76-4F4F144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95" y="365124"/>
            <a:ext cx="8119013" cy="5074383"/>
          </a:xfrm>
          <a:prstGeom prst="rect">
            <a:avLst/>
          </a:prstGeom>
        </p:spPr>
      </p:pic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F7717982-DBEF-8B18-08AC-998A1916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80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993" y="1061449"/>
            <a:ext cx="7330245" cy="53637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C8CE3FB-1639-E445-5D79-61436573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0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121731"/>
            <a:ext cx="2261386" cy="1331011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500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2999" y="3702707"/>
            <a:ext cx="2268415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6530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3818982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11584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596809" y="1406238"/>
            <a:ext cx="360680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221415" y="1406238"/>
            <a:ext cx="925565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1851" y="1749605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452742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083693" y="1746480"/>
            <a:ext cx="5759" cy="375251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083693" y="3452742"/>
            <a:ext cx="3514" cy="24996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08720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51AFEFE-B1D5-69F7-474D-1748C405E157}"/>
              </a:ext>
            </a:extLst>
          </p:cNvPr>
          <p:cNvSpPr/>
          <p:nvPr/>
        </p:nvSpPr>
        <p:spPr>
          <a:xfrm>
            <a:off x="496530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8E0F12-5D0E-9D69-C2D3-B93F6034A754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09600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D11E4CC5-15EB-B810-A062-75DCA75C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9A4C4EB-F4D2-7DB8-53D4-0A694AA1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61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16817</TotalTime>
  <Words>2660</Words>
  <Application>Microsoft Macintosh PowerPoint</Application>
  <PresentationFormat>Widescreen</PresentationFormat>
  <Paragraphs>539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  Pascal Gutjahr  for the IceCube Collaboration</vt:lpstr>
      <vt:lpstr>PowerPoint Presentation</vt:lpstr>
      <vt:lpstr>Astroparticle physics</vt:lpstr>
      <vt:lpstr>PowerPoint Presentation</vt:lpstr>
      <vt:lpstr>Introduction</vt:lpstr>
      <vt:lpstr>Goal: Measure Muon Flux at Surface</vt:lpstr>
      <vt:lpstr>Overview</vt:lpstr>
      <vt:lpstr>New CORSIKA simulation</vt:lpstr>
      <vt:lpstr>CORSIKA 7 vs. MCEq</vt:lpstr>
      <vt:lpstr>Stopping and Leading Muons</vt:lpstr>
      <vt:lpstr>Reconstruction</vt:lpstr>
      <vt:lpstr>Input data per DOM</vt:lpstr>
      <vt:lpstr>Convolutional Neural Network (CNN)</vt:lpstr>
      <vt:lpstr>Reconstructed properties</vt:lpstr>
      <vt:lpstr>Energy Reconstructions</vt:lpstr>
      <vt:lpstr>Selection</vt:lpstr>
      <vt:lpstr>Level 3: Muon Filter</vt:lpstr>
      <vt:lpstr>Level 4: Energy Cut</vt:lpstr>
      <vt:lpstr>Level 5: Data/MC Quality Cuts</vt:lpstr>
      <vt:lpstr>Level 5: Data/MC Quality Cuts</vt:lpstr>
      <vt:lpstr>Final Level: Leadingness &gt; 40 %</vt:lpstr>
      <vt:lpstr>Unfolding</vt:lpstr>
      <vt:lpstr>Unfolding in a nutshell </vt:lpstr>
      <vt:lpstr>Muon Flux Unfolding</vt:lpstr>
      <vt:lpstr>Event Rate to Flux  Effective Area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Muon Flux Unfolding</vt:lpstr>
      <vt:lpstr>Future: 12 Years of IceCube Data Unfolding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Muon Flux</vt:lpstr>
      <vt:lpstr>Muon Flux Unfolding</vt:lpstr>
      <vt:lpstr>Conclusion &amp; Outlook</vt:lpstr>
      <vt:lpstr>Backup</vt:lpstr>
      <vt:lpstr>Bundle Energy Reconstruction</vt:lpstr>
      <vt:lpstr>Muon Filter</vt:lpstr>
      <vt:lpstr>Correlation and Robustness Test: Stopping Muons </vt:lpstr>
      <vt:lpstr>Cosmic ray flux</vt:lpstr>
      <vt:lpstr>Air shower – 10 TeV</vt:lpstr>
      <vt:lpstr>Prompt atmospheric muons and neutrinos</vt:lpstr>
      <vt:lpstr>Muon puzzle and model uncertainties</vt:lpstr>
      <vt:lpstr>CORSIKA 7 tagging and MCEq comparison</vt:lpstr>
      <vt:lpstr>Machine Learning Reconstructions</vt:lpstr>
      <vt:lpstr>Level5: quality cuts</vt:lpstr>
      <vt:lpstr>The Muon Puzzle</vt:lpstr>
      <vt:lpstr>Possible Solutions</vt:lpstr>
      <vt:lpstr>MCEq vs CORSIKA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436</cp:revision>
  <cp:lastPrinted>2024-03-17T23:23:36Z</cp:lastPrinted>
  <dcterms:created xsi:type="dcterms:W3CDTF">2023-09-19T10:10:31Z</dcterms:created>
  <dcterms:modified xsi:type="dcterms:W3CDTF">2025-09-17T18:59:26Z</dcterms:modified>
</cp:coreProperties>
</file>